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4"/>
    <p:sldMasterId id="2147483663" r:id="rId5"/>
  </p:sldMasterIdLst>
  <p:notesMasterIdLst>
    <p:notesMasterId r:id="rId20"/>
  </p:notesMasterIdLst>
  <p:sldIdLst>
    <p:sldId id="390" r:id="rId6"/>
    <p:sldId id="397" r:id="rId7"/>
    <p:sldId id="428" r:id="rId8"/>
    <p:sldId id="429" r:id="rId9"/>
    <p:sldId id="430" r:id="rId10"/>
    <p:sldId id="431" r:id="rId11"/>
    <p:sldId id="433" r:id="rId12"/>
    <p:sldId id="434" r:id="rId13"/>
    <p:sldId id="432" r:id="rId14"/>
    <p:sldId id="436" r:id="rId15"/>
    <p:sldId id="422" r:id="rId16"/>
    <p:sldId id="435" r:id="rId17"/>
    <p:sldId id="427" r:id="rId18"/>
    <p:sldId id="41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FE5B2B3-D8DD-E829-6CDB-4D80A02A6B4D}" name="Taylor Hood" initials="TH" userId="S::thood@udiaqld.com.au::98141b59-d4c0-4e41-950d-1250a8b47028" providerId="AD"/>
  <p188:author id="{269D64D3-37B7-A1A3-3A2C-36D4FEA44C74}" name="Lauren Barker" initials="LB" userId="S::lbarker@udiaqld.com.au::97f55fca-8a8c-4864-a76d-e8679e37848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575"/>
    <a:srgbClr val="7BA7FF"/>
    <a:srgbClr val="00A89A"/>
    <a:srgbClr val="006585"/>
    <a:srgbClr val="A3A3A3"/>
    <a:srgbClr val="FFC000"/>
    <a:srgbClr val="89FFBE"/>
    <a:srgbClr val="99CFE0"/>
    <a:srgbClr val="0086B2"/>
    <a:srgbClr val="0912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191" autoAdjust="0"/>
  </p:normalViewPr>
  <p:slideViewPr>
    <p:cSldViewPr snapToGrid="0">
      <p:cViewPr varScale="1">
        <p:scale>
          <a:sx n="106" d="100"/>
          <a:sy n="106" d="100"/>
        </p:scale>
        <p:origin x="75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media/image1.png>
</file>

<file path=ppt/media/image10.png>
</file>

<file path=ppt/media/image12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F3DF7-B8A9-4A26-8D92-E7BF5B0D4CDB}" type="datetimeFigureOut">
              <a:rPr lang="en-AU" smtClean="0"/>
              <a:t>8/06/2025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E7889A-0A03-4936-BED5-65237A81E19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7036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6CEE1-64FA-0903-1654-51C8526C06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F976B6-C319-976E-FCE4-AE1687BA2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4731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B596B-D53C-83DC-01B3-5EA894786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00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6F229-8EE4-D13F-0EDE-CA43B0CB5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5125"/>
            <a:ext cx="10515600" cy="47318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2655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E1A9-DE94-3DF5-266A-0A80CF377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7402D-4B95-1A07-666C-747C6801D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93816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CBCC0-3F44-3344-4D6D-06963A25F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15A3-08D9-B17C-8D23-623C2C4C23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15FF71-83B5-C1BE-5E58-54667B049B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4159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5365D-69D6-C13C-2446-54290C7DF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1054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94081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3085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117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6208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B596B-D53C-83DC-01B3-5EA894786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6F229-8EE4-D13F-0EDE-CA43B0CB5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1245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E1A9-DE94-3DF5-266A-0A80CF377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7402D-4B95-1A07-666C-747C6801D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815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CBCC0-3F44-3344-4D6D-06963A25F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15A3-08D9-B17C-8D23-623C2C4C23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45125"/>
            <a:ext cx="5181600" cy="47318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15FF71-83B5-C1BE-5E58-54667B049B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45125"/>
            <a:ext cx="5181600" cy="47318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1412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5365D-69D6-C13C-2446-54290C7DF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068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1328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81339B-0A8C-A41D-34ED-D26B7F1ADF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19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81339B-0A8C-A41D-34ED-D26B7F1ADF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269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6CEE1-64FA-0903-1654-51C8526C06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F976B6-C319-976E-FCE4-AE1687BA2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1740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AF0DC1-EC2C-5A45-7691-1B30979FD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80699-212D-93FE-D163-1DD6E51FE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45124"/>
            <a:ext cx="10515600" cy="4830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4416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73" r:id="rId7"/>
    <p:sldLayoutId id="214748367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5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harp Grotesk Light 20" panose="00000400000000000000" pitchFamily="50" charset="0"/>
        <a:buChar char="-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Sharp Grotesk Light 20" panose="00000400000000000000" pitchFamily="50" charset="0"/>
        <a:buChar char="-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Sharp Grotesk Light 20" panose="00000400000000000000" pitchFamily="50" charset="0"/>
        <a:buChar char="-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AF0DC1-EC2C-5A45-7691-1B30979FD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80699-212D-93FE-D163-1DD6E51FE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5041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harp Grotesk Light 20" panose="00000400000000000000" pitchFamily="50" charset="0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Sharp Grotesk Light 20" panose="00000400000000000000" pitchFamily="50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Sharp Grotesk Light 20" panose="00000400000000000000" pitchFamily="50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028BE-035C-0BB4-CEA6-8B54AEBC6C17}"/>
              </a:ext>
            </a:extLst>
          </p:cNvPr>
          <p:cNvSpPr txBox="1">
            <a:spLocks/>
          </p:cNvSpPr>
          <p:nvPr/>
        </p:nvSpPr>
        <p:spPr>
          <a:xfrm>
            <a:off x="968721" y="1702050"/>
            <a:ext cx="10502020" cy="2960485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3200" dirty="0"/>
              <a:t>CareConnect – Elderly Care Coordination Platform</a:t>
            </a:r>
            <a:endParaRPr lang="en-AU" sz="4400" dirty="0"/>
          </a:p>
          <a:p>
            <a:endParaRPr lang="en-AU" sz="3100" dirty="0">
              <a:solidFill>
                <a:schemeClr val="accent1"/>
              </a:solidFill>
            </a:endParaRPr>
          </a:p>
          <a:p>
            <a:r>
              <a:rPr lang="en-AU" sz="3100" dirty="0">
                <a:solidFill>
                  <a:schemeClr val="accent1"/>
                </a:solidFill>
              </a:rPr>
              <a:t>CP5307 – Assessment 1 (Part B) – Code Review Presentation</a:t>
            </a:r>
          </a:p>
          <a:p>
            <a:r>
              <a:rPr lang="en-AU" sz="3100" dirty="0">
                <a:solidFill>
                  <a:schemeClr val="accent1"/>
                </a:solidFill>
              </a:rPr>
              <a:t> </a:t>
            </a:r>
          </a:p>
          <a:p>
            <a:r>
              <a:rPr lang="en-AU" sz="3100" dirty="0">
                <a:solidFill>
                  <a:schemeClr val="accent1"/>
                </a:solidFill>
              </a:rPr>
              <a:t>James Ross (14472266)</a:t>
            </a:r>
          </a:p>
          <a:p>
            <a:endParaRPr lang="en-AU" sz="3100" dirty="0">
              <a:solidFill>
                <a:schemeClr val="accent1"/>
              </a:solidFill>
            </a:endParaRPr>
          </a:p>
          <a:p>
            <a:r>
              <a:rPr lang="en-AU" sz="3100" dirty="0">
                <a:solidFill>
                  <a:schemeClr val="accent1"/>
                </a:solidFill>
              </a:rPr>
              <a:t>June 2025	</a:t>
            </a:r>
            <a:endParaRPr lang="en-AU" sz="4400" dirty="0">
              <a:solidFill>
                <a:schemeClr val="accent1"/>
              </a:solidFill>
            </a:endParaRPr>
          </a:p>
          <a:p>
            <a:endParaRPr lang="en-AU" sz="3100" dirty="0">
              <a:solidFill>
                <a:schemeClr val="accent1"/>
              </a:solidFill>
            </a:endParaRPr>
          </a:p>
          <a:p>
            <a:endParaRPr lang="en-AU" sz="31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99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D5691-E597-59EE-808B-43E6F33A6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AC02FB4-9090-27FE-91AB-7F312FC5FDC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Mockups of Screen Designs Cont.</a:t>
            </a:r>
            <a:endParaRPr lang="en-A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07B4A0C-363F-ED45-233E-A252D41F1D12}"/>
              </a:ext>
            </a:extLst>
          </p:cNvPr>
          <p:cNvSpPr txBox="1">
            <a:spLocks/>
          </p:cNvSpPr>
          <p:nvPr/>
        </p:nvSpPr>
        <p:spPr>
          <a:xfrm>
            <a:off x="838200" y="1313148"/>
            <a:ext cx="10926454" cy="5412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700" dirty="0"/>
          </a:p>
          <a:p>
            <a:pPr lvl="0"/>
            <a:r>
              <a:rPr lang="en-AU" sz="2100" b="1" dirty="0"/>
              <a:t>Scaffold &amp; Custom Theme</a:t>
            </a:r>
            <a:endParaRPr lang="en-AU" sz="2100" dirty="0"/>
          </a:p>
          <a:p>
            <a:pPr lvl="0"/>
            <a:r>
              <a:rPr lang="en-AU" sz="2100" b="1" dirty="0"/>
              <a:t>Screen Containers</a:t>
            </a:r>
          </a:p>
          <a:p>
            <a:pPr lvl="0"/>
            <a:r>
              <a:rPr lang="en-AU" sz="2100" b="1" dirty="0"/>
              <a:t>Navigation Rail for ease of User Flow</a:t>
            </a:r>
          </a:p>
          <a:p>
            <a:pPr lvl="0"/>
            <a:r>
              <a:rPr lang="en-AU" sz="2100" b="1" dirty="0"/>
              <a:t>Main functions categorised by screen</a:t>
            </a:r>
            <a:endParaRPr lang="en-AU" sz="2100" dirty="0"/>
          </a:p>
          <a:p>
            <a:pPr lvl="0"/>
            <a:r>
              <a:rPr lang="en-AU" sz="2100" b="1" dirty="0"/>
              <a:t>Challenges:</a:t>
            </a:r>
          </a:p>
          <a:p>
            <a:pPr lvl="1"/>
            <a:r>
              <a:rPr lang="en-AU" sz="1700" b="1" dirty="0"/>
              <a:t>Accessibility vs Density</a:t>
            </a:r>
          </a:p>
          <a:p>
            <a:pPr lvl="1"/>
            <a:r>
              <a:rPr lang="en-AU" sz="1700" b="1" dirty="0"/>
              <a:t>Missing Features in Jetpack</a:t>
            </a:r>
          </a:p>
          <a:p>
            <a:pPr lvl="1"/>
            <a:r>
              <a:rPr lang="en-AU" sz="1700" b="1" dirty="0"/>
              <a:t>Complex Layouts</a:t>
            </a:r>
          </a:p>
          <a:p>
            <a:pPr lvl="1"/>
            <a:r>
              <a:rPr lang="en-GB" sz="1700" dirty="0"/>
              <a:t>Complexity of Considerations</a:t>
            </a:r>
          </a:p>
          <a:p>
            <a:pPr lvl="1"/>
            <a:endParaRPr lang="en-GB" sz="2100" dirty="0"/>
          </a:p>
          <a:p>
            <a:pPr lvl="1"/>
            <a:endParaRPr lang="en-GB" sz="2100" dirty="0"/>
          </a:p>
          <a:p>
            <a:endParaRPr lang="en-GB" sz="2100" dirty="0"/>
          </a:p>
          <a:p>
            <a:pPr lvl="1"/>
            <a:endParaRPr lang="en-GB" sz="2100" dirty="0"/>
          </a:p>
          <a:p>
            <a:pPr lvl="1"/>
            <a:endParaRPr lang="en-GB" sz="2100" dirty="0"/>
          </a:p>
          <a:p>
            <a:pPr lvl="1"/>
            <a:endParaRPr lang="en-GB" sz="17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C439E5-5AB8-0D74-4B75-09F75744C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030" y="3533342"/>
            <a:ext cx="7103953" cy="28208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CC3891-4ACC-181A-4949-38134DE08CD3}"/>
              </a:ext>
            </a:extLst>
          </p:cNvPr>
          <p:cNvSpPr txBox="1"/>
          <p:nvPr/>
        </p:nvSpPr>
        <p:spPr>
          <a:xfrm>
            <a:off x="4610681" y="6386199"/>
            <a:ext cx="73006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i="1" u="none" strike="noStrike" baseline="0" dirty="0">
                <a:solidFill>
                  <a:schemeClr val="bg1"/>
                </a:solidFill>
                <a:latin typeface="NimbusRomNo9L-Regu"/>
              </a:rPr>
              <a:t>Figure 2: Layout Designs using Jetpack Compose</a:t>
            </a:r>
            <a:endParaRPr lang="en-AU" sz="1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658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ED856-2C1E-A6B2-13CB-4667934B4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ABCDA69-B2A6-2218-4B1C-F85247FB5E9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Development Timeline</a:t>
            </a:r>
            <a:endParaRPr lang="en-AU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EAAEF46-2DBA-5B8C-42EE-F8D6D7DB94F7}"/>
              </a:ext>
            </a:extLst>
          </p:cNvPr>
          <p:cNvSpPr txBox="1">
            <a:spLocks/>
          </p:cNvSpPr>
          <p:nvPr/>
        </p:nvSpPr>
        <p:spPr>
          <a:xfrm>
            <a:off x="753357" y="1369710"/>
            <a:ext cx="3837498" cy="43754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100" b="1" dirty="0"/>
              <a:t>Key Milestones:</a:t>
            </a:r>
            <a:endParaRPr lang="en-AU" sz="2100" dirty="0"/>
          </a:p>
          <a:p>
            <a:pPr lvl="1"/>
            <a:r>
              <a:rPr lang="en-AU" sz="2100" dirty="0"/>
              <a:t>Detailed Wireframes</a:t>
            </a:r>
          </a:p>
          <a:p>
            <a:pPr lvl="1"/>
            <a:r>
              <a:rPr lang="en-AU" sz="2100" dirty="0"/>
              <a:t>MVP (Medication &amp; Appointments functional)</a:t>
            </a:r>
          </a:p>
          <a:p>
            <a:pPr lvl="1"/>
            <a:r>
              <a:rPr lang="en-AU" sz="2100" dirty="0"/>
              <a:t>Beta (Core Features testable)</a:t>
            </a:r>
          </a:p>
          <a:p>
            <a:pPr lvl="1"/>
            <a:r>
              <a:rPr lang="en-AU" sz="2100" dirty="0"/>
              <a:t>Final App</a:t>
            </a:r>
          </a:p>
          <a:p>
            <a:r>
              <a:rPr lang="en-AU" sz="2100" b="1" dirty="0"/>
              <a:t>Project Management: </a:t>
            </a:r>
          </a:p>
          <a:p>
            <a:pPr lvl="1"/>
            <a:r>
              <a:rPr lang="en-AU" sz="2100" dirty="0"/>
              <a:t>Agile-inspired (sprints/weekly goals)</a:t>
            </a:r>
          </a:p>
          <a:p>
            <a:pPr lvl="1"/>
            <a:r>
              <a:rPr lang="en-AU" sz="2100" dirty="0"/>
              <a:t>Regular Self-review</a:t>
            </a:r>
          </a:p>
          <a:p>
            <a:pPr lvl="1"/>
            <a:r>
              <a:rPr lang="en-AU" sz="2100" dirty="0"/>
              <a:t>Task Breakdown</a:t>
            </a:r>
          </a:p>
          <a:p>
            <a:pPr marL="0" indent="0">
              <a:buNone/>
            </a:pPr>
            <a:endParaRPr lang="en-GB" sz="2100" dirty="0"/>
          </a:p>
          <a:p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endParaRPr lang="en-GB" sz="21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93CBB7-8232-8B3E-9FC4-5F2F82388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1500" y="1445125"/>
            <a:ext cx="6112300" cy="17034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8D971F-1EFA-0E36-07F9-B88327E17AC6}"/>
              </a:ext>
            </a:extLst>
          </p:cNvPr>
          <p:cNvSpPr txBox="1"/>
          <p:nvPr/>
        </p:nvSpPr>
        <p:spPr>
          <a:xfrm>
            <a:off x="4647319" y="3157980"/>
            <a:ext cx="73006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i="1" u="none" strike="noStrike" baseline="0" dirty="0">
                <a:solidFill>
                  <a:schemeClr val="bg1"/>
                </a:solidFill>
                <a:latin typeface="NimbusRomNo9L-Regu"/>
              </a:rPr>
              <a:t>Table 2: Development Timeline</a:t>
            </a:r>
            <a:endParaRPr lang="en-AU" sz="1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536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9E19F-52F3-D601-7185-5E0F990B4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627385D-6401-6D76-FC2C-A414A7CEE4C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Version Control Strategy</a:t>
            </a:r>
            <a:endParaRPr lang="en-AU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EED934D-0560-1899-029C-10062A34C8A6}"/>
              </a:ext>
            </a:extLst>
          </p:cNvPr>
          <p:cNvSpPr txBox="1">
            <a:spLocks/>
          </p:cNvSpPr>
          <p:nvPr/>
        </p:nvSpPr>
        <p:spPr>
          <a:xfrm>
            <a:off x="753356" y="1457376"/>
            <a:ext cx="8560325" cy="43754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100" b="1" dirty="0"/>
              <a:t>Centralised Repository</a:t>
            </a:r>
          </a:p>
          <a:p>
            <a:r>
              <a:rPr lang="en-AU" sz="2100" b="1" dirty="0"/>
              <a:t>GitHub Link: </a:t>
            </a:r>
            <a:r>
              <a:rPr lang="en-AU" sz="2100" dirty="0"/>
              <a:t>https://github.com/jimy-r/cp5307-a2-careconnect</a:t>
            </a:r>
          </a:p>
          <a:p>
            <a:r>
              <a:rPr lang="en-AU" sz="2100" b="1" dirty="0"/>
              <a:t>Branching Strategy: </a:t>
            </a:r>
          </a:p>
          <a:p>
            <a:pPr lvl="1"/>
            <a:r>
              <a:rPr lang="en-AU" sz="2100" dirty="0"/>
              <a:t>Main Branch </a:t>
            </a:r>
          </a:p>
          <a:p>
            <a:pPr lvl="1"/>
            <a:r>
              <a:rPr lang="en-AU" sz="2100" dirty="0"/>
              <a:t>Development Branch</a:t>
            </a:r>
          </a:p>
          <a:p>
            <a:pPr lvl="1"/>
            <a:r>
              <a:rPr lang="en-AU" sz="2100" dirty="0"/>
              <a:t>Feature Branches</a:t>
            </a:r>
          </a:p>
          <a:p>
            <a:r>
              <a:rPr lang="en-AU" sz="2100" b="1" dirty="0"/>
              <a:t>Commit Practices</a:t>
            </a:r>
          </a:p>
          <a:p>
            <a:pPr marL="0" indent="0">
              <a:buNone/>
            </a:pPr>
            <a:endParaRPr lang="en-GB" sz="2100" dirty="0"/>
          </a:p>
          <a:p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endParaRPr lang="en-GB" sz="21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4EA7DD-C03B-F9EF-1C20-5631E4A1B83F}"/>
              </a:ext>
            </a:extLst>
          </p:cNvPr>
          <p:cNvSpPr txBox="1"/>
          <p:nvPr/>
        </p:nvSpPr>
        <p:spPr>
          <a:xfrm>
            <a:off x="4325822" y="6042583"/>
            <a:ext cx="73006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i="1" u="none" strike="noStrike" baseline="0" dirty="0">
                <a:solidFill>
                  <a:schemeClr val="bg1"/>
                </a:solidFill>
                <a:latin typeface="NimbusRomNo9L-Regu"/>
              </a:rPr>
              <a:t>Figure X: </a:t>
            </a:r>
            <a:r>
              <a:rPr lang="en-GB" sz="1400" i="1" dirty="0">
                <a:solidFill>
                  <a:schemeClr val="bg1"/>
                </a:solidFill>
                <a:latin typeface="NimbusRomNo9L-Regu"/>
              </a:rPr>
              <a:t>GitHub Repository</a:t>
            </a:r>
            <a:endParaRPr lang="en-AU" sz="1400" i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98B538-3C0E-7BC2-E06D-3BBBA3136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236" y="2997723"/>
            <a:ext cx="6603408" cy="294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72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39BB8-EF23-68A4-C809-6A34DA1F18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FCB4B95-4539-7BC4-453E-AD3AEEB39C3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Conclusion</a:t>
            </a:r>
            <a:endParaRPr lang="en-A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F1E908-7A44-05E6-AD0B-AA98297EE6E4}"/>
              </a:ext>
            </a:extLst>
          </p:cNvPr>
          <p:cNvSpPr txBox="1">
            <a:spLocks/>
          </p:cNvSpPr>
          <p:nvPr/>
        </p:nvSpPr>
        <p:spPr>
          <a:xfrm>
            <a:off x="838200" y="1445125"/>
            <a:ext cx="8758474" cy="25614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100" dirty="0"/>
              <a:t>Aim for CareConnect to be a comprehensive, intuitive and reliable Android application.</a:t>
            </a:r>
          </a:p>
          <a:p>
            <a:r>
              <a:rPr lang="en-GB" sz="2100" dirty="0"/>
              <a:t>Seek to address specific needs of elderly care coordination.</a:t>
            </a:r>
          </a:p>
          <a:p>
            <a:r>
              <a:rPr lang="en-GB" sz="2100" dirty="0"/>
              <a:t>Potential to reduce caregiver stress, improve family communication, and enhance safety.</a:t>
            </a:r>
          </a:p>
          <a:p>
            <a:pPr marL="914400" lvl="2" indent="0">
              <a:buNone/>
            </a:pPr>
            <a:r>
              <a:rPr lang="en-GB" sz="2100" dirty="0"/>
              <a:t> </a:t>
            </a:r>
            <a:r>
              <a:rPr lang="en-AU" sz="2100" dirty="0"/>
              <a:t> </a:t>
            </a:r>
          </a:p>
          <a:p>
            <a:pPr marL="0" indent="0">
              <a:buNone/>
            </a:pPr>
            <a:endParaRPr lang="en-AU" sz="2100" dirty="0"/>
          </a:p>
          <a:p>
            <a:endParaRPr lang="en-GB" sz="2100" dirty="0"/>
          </a:p>
          <a:p>
            <a:pPr marL="0" indent="0">
              <a:buNone/>
            </a:pPr>
            <a:endParaRPr lang="en-GB" sz="2100" dirty="0"/>
          </a:p>
          <a:p>
            <a:pPr marL="0" indent="0">
              <a:buNone/>
            </a:pPr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2393075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8838DA-DE9F-C3CF-E575-260ABC9DA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964D21A-F1B9-7493-62B0-9787DBD4D048}"/>
              </a:ext>
            </a:extLst>
          </p:cNvPr>
          <p:cNvSpPr txBox="1">
            <a:spLocks/>
          </p:cNvSpPr>
          <p:nvPr/>
        </p:nvSpPr>
        <p:spPr>
          <a:xfrm>
            <a:off x="725658" y="2053248"/>
            <a:ext cx="10515600" cy="2434346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/>
              <a:t>Thank you for listening.</a:t>
            </a:r>
          </a:p>
          <a:p>
            <a:pPr algn="ctr"/>
            <a:endParaRPr lang="en-A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DA9E9BA-12EF-455F-A390-9CD53BC1EDC8}"/>
              </a:ext>
            </a:extLst>
          </p:cNvPr>
          <p:cNvSpPr txBox="1">
            <a:spLocks/>
          </p:cNvSpPr>
          <p:nvPr/>
        </p:nvSpPr>
        <p:spPr>
          <a:xfrm>
            <a:off x="838200" y="1445125"/>
            <a:ext cx="9667875" cy="43754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AU" sz="1400" b="0" i="0" u="none" strike="noStrike" baseline="0" dirty="0">
              <a:latin typeface="NimbusRomNo9L-Regu"/>
            </a:endParaRPr>
          </a:p>
          <a:p>
            <a:pPr algn="l"/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1484198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2027211-9197-8552-878D-2C4C2D24F87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Agenda</a:t>
            </a:r>
            <a:endParaRPr lang="en-A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161E1A-116D-161B-ABF5-DF5817D27F38}"/>
              </a:ext>
            </a:extLst>
          </p:cNvPr>
          <p:cNvSpPr txBox="1">
            <a:spLocks/>
          </p:cNvSpPr>
          <p:nvPr/>
        </p:nvSpPr>
        <p:spPr>
          <a:xfrm>
            <a:off x="838199" y="1445125"/>
            <a:ext cx="10950527" cy="50477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100" dirty="0"/>
              <a:t>Problem Statement </a:t>
            </a:r>
          </a:p>
          <a:p>
            <a:r>
              <a:rPr lang="en-GB" sz="2100" dirty="0"/>
              <a:t>Target Audience</a:t>
            </a:r>
          </a:p>
          <a:p>
            <a:r>
              <a:rPr lang="en-GB" sz="2100" dirty="0"/>
              <a:t>Competitor Analysis</a:t>
            </a:r>
          </a:p>
          <a:p>
            <a:r>
              <a:rPr lang="en-GB" sz="2100" dirty="0"/>
              <a:t>Proposed Features</a:t>
            </a:r>
          </a:p>
          <a:p>
            <a:r>
              <a:rPr lang="en-GB" sz="2100" dirty="0"/>
              <a:t>Mockup of Screen Designs</a:t>
            </a:r>
          </a:p>
          <a:p>
            <a:r>
              <a:rPr lang="en-GB" sz="2100" dirty="0"/>
              <a:t>Development Timeline</a:t>
            </a:r>
          </a:p>
          <a:p>
            <a:r>
              <a:rPr lang="en-GB" sz="2100" dirty="0"/>
              <a:t>Version Control Strategy </a:t>
            </a:r>
          </a:p>
          <a:p>
            <a:endParaRPr lang="en-GB" sz="2100" dirty="0"/>
          </a:p>
          <a:p>
            <a:pPr marL="457200" lvl="1" indent="0">
              <a:buNone/>
            </a:pPr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1733463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D51218-B995-A648-FFDD-2AB38A954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4996E9-82EF-AD39-21DC-82BEC134C0C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Problem Statement</a:t>
            </a:r>
            <a:endParaRPr lang="en-A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D3BCF96-6334-9230-9434-856F9E4896EE}"/>
              </a:ext>
            </a:extLst>
          </p:cNvPr>
          <p:cNvSpPr txBox="1">
            <a:spLocks/>
          </p:cNvSpPr>
          <p:nvPr/>
        </p:nvSpPr>
        <p:spPr>
          <a:xfrm>
            <a:off x="838199" y="1445125"/>
            <a:ext cx="5477760" cy="43754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100" dirty="0"/>
              <a:t>Scenario 2: Elderly Care Coordination Platform</a:t>
            </a:r>
          </a:p>
          <a:p>
            <a:r>
              <a:rPr lang="en-GB" sz="2100" dirty="0"/>
              <a:t>Coordination Difficulties: Medications, appointments, routines across multiple family members.</a:t>
            </a:r>
          </a:p>
          <a:p>
            <a:r>
              <a:rPr lang="en-GB" sz="2100" dirty="0"/>
              <a:t>Consequences:  Confusion, missed appointments, stress, potential risks. </a:t>
            </a:r>
          </a:p>
          <a:p>
            <a:r>
              <a:rPr lang="en-GB" sz="2100" dirty="0"/>
              <a:t>The Challenge: Coordinating Elderly Care</a:t>
            </a:r>
          </a:p>
          <a:p>
            <a:r>
              <a:rPr lang="en-GB" sz="2100" dirty="0"/>
              <a:t>The Opportunity: Mobile application that streamlines caregiving duties.</a:t>
            </a:r>
          </a:p>
          <a:p>
            <a:endParaRPr lang="en-GB" sz="2100" dirty="0"/>
          </a:p>
          <a:p>
            <a:pPr marL="0" indent="0">
              <a:buNone/>
            </a:pPr>
            <a:endParaRPr lang="en-GB" sz="2100" dirty="0"/>
          </a:p>
          <a:p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endParaRPr lang="en-GB" sz="21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3840AD70-10E1-2B65-300B-AE144B51C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622" y="1979160"/>
            <a:ext cx="3841423" cy="3841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98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8D0671-5D6D-478B-628B-0291C69018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F9BF070-833F-9BB5-6910-CA41A388D38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Target Audience</a:t>
            </a:r>
            <a:endParaRPr lang="en-A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DFC8405-6E7C-353D-5936-FDA75201CD13}"/>
              </a:ext>
            </a:extLst>
          </p:cNvPr>
          <p:cNvSpPr txBox="1">
            <a:spLocks/>
          </p:cNvSpPr>
          <p:nvPr/>
        </p:nvSpPr>
        <p:spPr>
          <a:xfrm>
            <a:off x="838198" y="1445125"/>
            <a:ext cx="10294857" cy="43754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100" dirty="0"/>
              <a:t>Users: The Caregiving Circle </a:t>
            </a:r>
          </a:p>
          <a:p>
            <a:pPr marL="0" indent="0">
              <a:buNone/>
            </a:pPr>
            <a:endParaRPr lang="en-GB" sz="1800" dirty="0"/>
          </a:p>
          <a:p>
            <a:r>
              <a:rPr lang="en-AU" sz="2100" b="1" dirty="0"/>
              <a:t>Primary Caregivers (e.g., Mark):</a:t>
            </a:r>
            <a:r>
              <a:rPr lang="en-AU" sz="2100" dirty="0"/>
              <a:t> "The Organiser"</a:t>
            </a:r>
          </a:p>
          <a:p>
            <a:pPr lvl="1"/>
            <a:r>
              <a:rPr lang="en-AU" sz="2100" dirty="0"/>
              <a:t>Needs: Centralised planning, task delegation, oversight, clear communication.</a:t>
            </a:r>
          </a:p>
          <a:p>
            <a:pPr lvl="1"/>
            <a:r>
              <a:rPr lang="en-AU" sz="2100" dirty="0"/>
              <a:t>Preferences: Efficient, reliable, comprehensive.</a:t>
            </a:r>
          </a:p>
          <a:p>
            <a:pPr lvl="1"/>
            <a:r>
              <a:rPr lang="en-AU" sz="2100" dirty="0"/>
              <a:t>Behaviours: Frequent app usage, needs quick access to critical info.</a:t>
            </a:r>
          </a:p>
          <a:p>
            <a:pPr marL="457200" lvl="1" indent="0">
              <a:buNone/>
            </a:pPr>
            <a:endParaRPr lang="en-AU" sz="2100" dirty="0"/>
          </a:p>
          <a:p>
            <a:r>
              <a:rPr lang="en-AU" sz="2100" b="1" dirty="0"/>
              <a:t>Secondary Caregivers (e.g., Siblings, Aides):</a:t>
            </a:r>
            <a:r>
              <a:rPr lang="en-AU" sz="2100" dirty="0"/>
              <a:t> "The Supporters"</a:t>
            </a:r>
          </a:p>
          <a:p>
            <a:pPr lvl="1"/>
            <a:r>
              <a:rPr lang="en-AU" sz="2100" dirty="0"/>
              <a:t>Needs: Stay informed, view schedules, contribute to tasks, report observations.</a:t>
            </a:r>
          </a:p>
          <a:p>
            <a:pPr lvl="1"/>
            <a:r>
              <a:rPr lang="en-AU" sz="2100" dirty="0"/>
              <a:t>Preferences: Easy to access, clear updates, simple interface.</a:t>
            </a:r>
          </a:p>
          <a:p>
            <a:pPr lvl="1"/>
            <a:r>
              <a:rPr lang="en-AU" sz="2100" dirty="0"/>
              <a:t>Behaviours: Intermittent app usage, focused on specific information or tasks.</a:t>
            </a:r>
          </a:p>
          <a:p>
            <a:pPr marL="457200" lvl="1" indent="0">
              <a:buNone/>
            </a:pPr>
            <a:endParaRPr lang="en-GB" sz="2100" dirty="0"/>
          </a:p>
          <a:p>
            <a:pPr lvl="1"/>
            <a:endParaRPr lang="en-GB" sz="1700" dirty="0"/>
          </a:p>
          <a:p>
            <a:endParaRPr lang="en-GB" sz="21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731189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F5971E-13FD-EAEC-5283-65A39E12A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29AF650-6A7C-1493-2400-C118481EBBE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Target Audience cont.</a:t>
            </a:r>
            <a:endParaRPr lang="en-A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7D6E83-40E6-8BA7-D52E-FB4F57DC31C4}"/>
              </a:ext>
            </a:extLst>
          </p:cNvPr>
          <p:cNvSpPr txBox="1">
            <a:spLocks/>
          </p:cNvSpPr>
          <p:nvPr/>
        </p:nvSpPr>
        <p:spPr>
          <a:xfrm>
            <a:off x="838198" y="1445125"/>
            <a:ext cx="5053555" cy="43754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100" b="1" dirty="0"/>
              <a:t>Elderly Users:</a:t>
            </a:r>
            <a:r>
              <a:rPr lang="en-AU" sz="2100" dirty="0"/>
              <a:t> "The Recipient"</a:t>
            </a:r>
          </a:p>
          <a:p>
            <a:pPr lvl="1"/>
            <a:r>
              <a:rPr lang="en-AU" sz="2100" dirty="0"/>
              <a:t>Needs: Simple reminders (if capable), feeling connected.</a:t>
            </a:r>
          </a:p>
          <a:p>
            <a:pPr lvl="1"/>
            <a:r>
              <a:rPr lang="en-AU" sz="2100" dirty="0"/>
              <a:t>Preferences: Very large fonts, high contrast, minimal complexity.</a:t>
            </a:r>
          </a:p>
          <a:p>
            <a:pPr lvl="1"/>
            <a:r>
              <a:rPr lang="en-AU" sz="2100" dirty="0"/>
              <a:t>Behaviours: Limited interaction, primarily passive information reception.</a:t>
            </a:r>
          </a:p>
          <a:p>
            <a:pPr marL="0" indent="0">
              <a:buNone/>
            </a:pPr>
            <a:endParaRPr lang="en-GB" sz="2100" dirty="0"/>
          </a:p>
          <a:p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endParaRPr lang="en-GB" sz="21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3DC771-B2C0-24E9-6E71-0B05AAC8DC54}"/>
              </a:ext>
            </a:extLst>
          </p:cNvPr>
          <p:cNvSpPr txBox="1"/>
          <p:nvPr/>
        </p:nvSpPr>
        <p:spPr>
          <a:xfrm>
            <a:off x="6229670" y="4666268"/>
            <a:ext cx="48646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i="1" u="none" strike="noStrike" baseline="0" dirty="0">
                <a:solidFill>
                  <a:schemeClr val="bg1"/>
                </a:solidFill>
                <a:latin typeface="NimbusRomNo9L-Regu"/>
              </a:rPr>
              <a:t>Figure 1</a:t>
            </a:r>
            <a:r>
              <a:rPr lang="en-GB" sz="1400" i="1" dirty="0">
                <a:solidFill>
                  <a:schemeClr val="bg1"/>
                </a:solidFill>
                <a:latin typeface="NimbusRomNo9L-Regu"/>
              </a:rPr>
              <a:t>: Target Audience and Personas</a:t>
            </a:r>
            <a:endParaRPr lang="en-AU" sz="1400" i="1" dirty="0">
              <a:solidFill>
                <a:schemeClr val="bg1"/>
              </a:solidFill>
            </a:endParaRPr>
          </a:p>
        </p:txBody>
      </p:sp>
      <p:pic>
        <p:nvPicPr>
          <p:cNvPr id="2052" name="Picture 4" descr="Generated image">
            <a:extLst>
              <a:ext uri="{FF2B5EF4-FFF2-40B4-BE49-F238E27FC236}">
                <a16:creationId xmlns:a16="http://schemas.microsoft.com/office/drawing/2014/main" id="{86B48C48-6B51-7A7E-2CB3-8EA40B473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195" y="1445125"/>
            <a:ext cx="4817574" cy="3211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863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85850-1A9A-061E-D5A0-58A51CF55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BD5BFC2-D325-B287-83D2-96EA8E714D6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Competitor Analysis</a:t>
            </a:r>
            <a:endParaRPr lang="en-A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875387-836D-2097-4E3C-5CBF2A7A727D}"/>
              </a:ext>
            </a:extLst>
          </p:cNvPr>
          <p:cNvSpPr txBox="1"/>
          <p:nvPr/>
        </p:nvSpPr>
        <p:spPr>
          <a:xfrm>
            <a:off x="2182626" y="5598116"/>
            <a:ext cx="73006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i="1" u="none" strike="noStrike" baseline="0" dirty="0">
                <a:solidFill>
                  <a:schemeClr val="bg1"/>
                </a:solidFill>
                <a:latin typeface="NimbusRomNo9L-Regu"/>
              </a:rPr>
              <a:t>Table 1: Related Apps – Strengths, Weaknesses, and Differentiation</a:t>
            </a:r>
            <a:endParaRPr lang="en-AU" sz="1400" i="1" dirty="0">
              <a:solidFill>
                <a:schemeClr val="bg1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5C14AAF-08DA-EB20-8994-79B6634C04B7}"/>
              </a:ext>
            </a:extLst>
          </p:cNvPr>
          <p:cNvSpPr txBox="1">
            <a:spLocks/>
          </p:cNvSpPr>
          <p:nvPr/>
        </p:nvSpPr>
        <p:spPr>
          <a:xfrm>
            <a:off x="838199" y="1489377"/>
            <a:ext cx="6835219" cy="7164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100" dirty="0"/>
              <a:t>Identified gap – Healthcare focus with group coordination </a:t>
            </a:r>
          </a:p>
          <a:p>
            <a:pPr lvl="1"/>
            <a:endParaRPr lang="en-GB" sz="1700" dirty="0"/>
          </a:p>
          <a:p>
            <a:pPr lvl="1"/>
            <a:endParaRPr lang="en-GB" sz="1700" dirty="0"/>
          </a:p>
          <a:p>
            <a:pPr lvl="1"/>
            <a:endParaRPr lang="en-GB" sz="17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C0849D4-9878-0C69-C60D-83A73036E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680" y="2054944"/>
            <a:ext cx="10515600" cy="340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051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6D2B9E-376B-B0D2-0101-02E44F293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8B4D95F-DB94-1393-A25C-3E37B9EAF62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Proposed Features</a:t>
            </a:r>
            <a:endParaRPr lang="en-A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3958870-3F98-545E-A272-A2F7F9AFB2D1}"/>
              </a:ext>
            </a:extLst>
          </p:cNvPr>
          <p:cNvSpPr txBox="1">
            <a:spLocks/>
          </p:cNvSpPr>
          <p:nvPr/>
        </p:nvSpPr>
        <p:spPr>
          <a:xfrm>
            <a:off x="838200" y="1272619"/>
            <a:ext cx="10257148" cy="50576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700" dirty="0"/>
          </a:p>
          <a:p>
            <a:pPr lvl="0"/>
            <a:r>
              <a:rPr lang="en-AU" sz="2100" b="1" dirty="0"/>
              <a:t>Scheduler:</a:t>
            </a:r>
          </a:p>
          <a:p>
            <a:pPr lvl="1"/>
            <a:r>
              <a:rPr lang="en-AU" sz="1700" b="1" dirty="0"/>
              <a:t>Medication Scheduler: </a:t>
            </a:r>
            <a:r>
              <a:rPr lang="en-AU" sz="1700" dirty="0"/>
              <a:t>Create/edit medication entries (name, dosage, frequency), and specific instructions. Automated reminders with snooze and confirm. Log for tracking administration (who gave it, when, any notes/side effects). </a:t>
            </a:r>
          </a:p>
          <a:p>
            <a:pPr lvl="1"/>
            <a:r>
              <a:rPr lang="en-AU" sz="1700" b="1" dirty="0"/>
              <a:t>Appointment Manager: </a:t>
            </a:r>
            <a:r>
              <a:rPr lang="en-AU" sz="1700" dirty="0"/>
              <a:t>Shared calendar</a:t>
            </a:r>
            <a:r>
              <a:rPr lang="en-AU" sz="1700" b="1" dirty="0"/>
              <a:t> </a:t>
            </a:r>
            <a:r>
              <a:rPr lang="en-AU" sz="1700" dirty="0"/>
              <a:t>for doctor’s appointments, therapy sessions etc. Push notifications and calendar integration (Google/Outlook). Ability to add appointment details (specialist, location, purpose, notes, questions to ask). Reminders for upcoming appointments for relevant caregiver.</a:t>
            </a:r>
          </a:p>
          <a:p>
            <a:pPr lvl="1"/>
            <a:r>
              <a:rPr lang="en-AU" sz="1800" b="1" dirty="0"/>
              <a:t>Shared Calendar &amp; Timeline View: </a:t>
            </a:r>
            <a:r>
              <a:rPr lang="en-AU" sz="1800" dirty="0"/>
              <a:t>Consolidated timeline of all care activities. Color-coded by activity type or caregiver.</a:t>
            </a:r>
            <a:r>
              <a:rPr lang="en-AU" sz="1700" dirty="0"/>
              <a:t> </a:t>
            </a:r>
          </a:p>
          <a:p>
            <a:pPr lvl="0"/>
            <a:r>
              <a:rPr lang="en-AU" sz="2100" b="1" dirty="0"/>
              <a:t>Daily Routine Tracker (optional): </a:t>
            </a:r>
            <a:r>
              <a:rPr lang="en-AU" sz="2100" dirty="0"/>
              <a:t>Possible incorporated into Journal. Log meals, fluid intake, hygiene, sleep patterns, exercises, mood checks. Quick entry for common routines. Notes section for observations or incidents. </a:t>
            </a:r>
          </a:p>
          <a:p>
            <a:pPr lvl="1"/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1109867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2DFE78-BA07-5ADC-9502-558AA23E45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345F465-4620-D046-49BB-7470B174CD0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Proposed Features</a:t>
            </a:r>
            <a:endParaRPr lang="en-A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29B865-47E5-1AA8-CAF1-84E291F72B2F}"/>
              </a:ext>
            </a:extLst>
          </p:cNvPr>
          <p:cNvSpPr txBox="1">
            <a:spLocks/>
          </p:cNvSpPr>
          <p:nvPr/>
        </p:nvSpPr>
        <p:spPr>
          <a:xfrm>
            <a:off x="838200" y="1313148"/>
            <a:ext cx="10926454" cy="54128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700" dirty="0"/>
          </a:p>
          <a:p>
            <a:pPr lvl="0"/>
            <a:r>
              <a:rPr lang="en-AU" sz="2100" b="1" dirty="0"/>
              <a:t>Real-Time Communication: </a:t>
            </a:r>
            <a:r>
              <a:rPr lang="en-AU" sz="2100" dirty="0"/>
              <a:t>In-app messaging or shared family noticeboard for updates. Centralised “Care Journal” for important updates, observations, and progress notes accessible to all approved roles. File/photo sharing for documents (prescriptions, reports. ). Push notifications for critical updates.</a:t>
            </a:r>
          </a:p>
          <a:p>
            <a:pPr lvl="0"/>
            <a:r>
              <a:rPr lang="en-AU" sz="2100" b="1" dirty="0"/>
              <a:t>Emergency Information:</a:t>
            </a:r>
            <a:r>
              <a:rPr lang="en-AU" sz="2100" dirty="0"/>
              <a:t> Quick access to vital information such as emergency contacts, list of allergies, primary doctor’s details, and key medications.</a:t>
            </a:r>
          </a:p>
          <a:p>
            <a:pPr lvl="0"/>
            <a:r>
              <a:rPr lang="en-AU" sz="2100" b="1" dirty="0"/>
              <a:t>Emergency Alerts: </a:t>
            </a:r>
            <a:r>
              <a:rPr lang="en-AU" sz="2100" dirty="0"/>
              <a:t>One-touch “I need help” button notifies all caregivers.</a:t>
            </a:r>
          </a:p>
          <a:p>
            <a:pPr lvl="0"/>
            <a:r>
              <a:rPr lang="en-AU" sz="2100" b="1" dirty="0"/>
              <a:t>Accessible Design: </a:t>
            </a:r>
            <a:r>
              <a:rPr lang="en-AU" sz="2100" dirty="0"/>
              <a:t>Dashboard Home Screen, Tabbed Navigation, and Notification Centre. Will also include legible fonts, high contrast options, and simple navigation. </a:t>
            </a:r>
          </a:p>
          <a:p>
            <a:pPr lvl="1"/>
            <a:endParaRPr lang="en-GB" sz="2100" dirty="0"/>
          </a:p>
          <a:p>
            <a:pPr lvl="1"/>
            <a:endParaRPr lang="en-GB" sz="2100" dirty="0"/>
          </a:p>
          <a:p>
            <a:pPr lvl="1"/>
            <a:endParaRPr lang="en-GB" sz="2100" dirty="0"/>
          </a:p>
          <a:p>
            <a:endParaRPr lang="en-GB" sz="2100" dirty="0"/>
          </a:p>
          <a:p>
            <a:pPr lvl="1"/>
            <a:endParaRPr lang="en-GB" sz="2100" dirty="0"/>
          </a:p>
          <a:p>
            <a:pPr lvl="1"/>
            <a:endParaRPr lang="en-GB" sz="2100" dirty="0"/>
          </a:p>
          <a:p>
            <a:pPr lvl="1"/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275241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31BD1-2961-E82C-8CA3-04CDCE668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97E6B259-B272-4D7B-1FE9-8326D3525A3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08000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Mockups of Screen Designs</a:t>
            </a:r>
            <a:endParaRPr lang="en-A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1076FC-64D8-91DD-6C0B-EB09F998A405}"/>
              </a:ext>
            </a:extLst>
          </p:cNvPr>
          <p:cNvSpPr txBox="1"/>
          <p:nvPr/>
        </p:nvSpPr>
        <p:spPr>
          <a:xfrm>
            <a:off x="2018082" y="6457598"/>
            <a:ext cx="73006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i="1" u="none" strike="noStrike" baseline="0" dirty="0">
                <a:solidFill>
                  <a:schemeClr val="bg1"/>
                </a:solidFill>
                <a:latin typeface="NimbusRomNo9L-Regu"/>
              </a:rPr>
              <a:t>Figure 2: Layout Designs using Jetpack Compose</a:t>
            </a:r>
            <a:endParaRPr lang="en-AU" sz="1400" i="1" dirty="0">
              <a:solidFill>
                <a:schemeClr val="bg1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407E354-63E0-8E1E-97DC-9A6EEE70FEE3}"/>
              </a:ext>
            </a:extLst>
          </p:cNvPr>
          <p:cNvSpPr txBox="1">
            <a:spLocks/>
          </p:cNvSpPr>
          <p:nvPr/>
        </p:nvSpPr>
        <p:spPr>
          <a:xfrm>
            <a:off x="838200" y="1272619"/>
            <a:ext cx="10257148" cy="50576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harp Grotesk Light 20" panose="00000400000000000000" pitchFamily="50" charset="0"/>
              <a:buChar char="-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/>
              </a:buClr>
              <a:buFont typeface="Sharp Grotesk Light 20" panose="00000400000000000000" pitchFamily="50" charset="0"/>
              <a:buChar char="-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endParaRPr lang="en-GB" sz="1700" dirty="0"/>
          </a:p>
          <a:p>
            <a:pPr marL="0" lvl="0" indent="0">
              <a:buNone/>
            </a:pPr>
            <a:r>
              <a:rPr lang="en-AU" sz="2100" b="1" dirty="0"/>
              <a:t>Layout Designs using Jetpack Compose</a:t>
            </a:r>
          </a:p>
          <a:p>
            <a:pPr lvl="1"/>
            <a:endParaRPr lang="en-GB" sz="1700" dirty="0"/>
          </a:p>
        </p:txBody>
      </p:sp>
      <p:pic>
        <p:nvPicPr>
          <p:cNvPr id="4" name="Picture 3" descr="A screenshot of a phone&#10;&#10;AI-generated content may be incorrect.">
            <a:extLst>
              <a:ext uri="{FF2B5EF4-FFF2-40B4-BE49-F238E27FC236}">
                <a16:creationId xmlns:a16="http://schemas.microsoft.com/office/drawing/2014/main" id="{38E7F859-D284-0EA0-94D9-50F6949646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91" y="2188564"/>
            <a:ext cx="1743731" cy="3874957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D880E58-E66F-8653-0CF7-6C2CC9D6DD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931" y="2188564"/>
            <a:ext cx="1743731" cy="3874959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F107E3A-2E0E-8D19-A450-1725DABA1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548" y="2188564"/>
            <a:ext cx="1743732" cy="3874956"/>
          </a:xfrm>
          <a:prstGeom prst="rect">
            <a:avLst/>
          </a:prstGeom>
        </p:spPr>
      </p:pic>
      <p:pic>
        <p:nvPicPr>
          <p:cNvPr id="12" name="Picture 11" descr="A screenshot of a phone&#10;&#10;AI-generated content may be incorrect.">
            <a:extLst>
              <a:ext uri="{FF2B5EF4-FFF2-40B4-BE49-F238E27FC236}">
                <a16:creationId xmlns:a16="http://schemas.microsoft.com/office/drawing/2014/main" id="{B05C13AF-9AA8-A911-8B72-C54E8D762B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289" y="2188564"/>
            <a:ext cx="1880412" cy="3874956"/>
          </a:xfrm>
          <a:prstGeom prst="rect">
            <a:avLst/>
          </a:prstGeom>
        </p:spPr>
      </p:pic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DD64D0B-0255-B8FA-DA11-34E2BB2353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710" y="2188564"/>
            <a:ext cx="1743730" cy="387495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4CD78DB-FFE9-F2F9-1529-6B14F50BF495}"/>
              </a:ext>
            </a:extLst>
          </p:cNvPr>
          <p:cNvSpPr txBox="1"/>
          <p:nvPr/>
        </p:nvSpPr>
        <p:spPr>
          <a:xfrm>
            <a:off x="356733" y="6091481"/>
            <a:ext cx="19266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i="1" u="none" strike="noStrike" baseline="0" dirty="0">
                <a:solidFill>
                  <a:schemeClr val="bg1"/>
                </a:solidFill>
                <a:latin typeface="NimbusRomNo9L-Regu"/>
              </a:rPr>
              <a:t>Figure 2.1 - Dashboard</a:t>
            </a:r>
            <a:endParaRPr lang="en-AU" sz="1400" i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56AF41-D6CC-6FC4-DF7F-A6B732FE665E}"/>
              </a:ext>
            </a:extLst>
          </p:cNvPr>
          <p:cNvSpPr txBox="1"/>
          <p:nvPr/>
        </p:nvSpPr>
        <p:spPr>
          <a:xfrm>
            <a:off x="2437136" y="6089156"/>
            <a:ext cx="19266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i="1" u="none" strike="noStrike" baseline="0" dirty="0">
                <a:solidFill>
                  <a:schemeClr val="bg1"/>
                </a:solidFill>
                <a:latin typeface="NimbusRomNo9L-Regu"/>
              </a:rPr>
              <a:t>Figure 2.2 - Schedule</a:t>
            </a:r>
            <a:endParaRPr lang="en-AU" sz="1400" i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78B9D5B-4670-9041-D60C-7ED7CA62D5ED}"/>
              </a:ext>
            </a:extLst>
          </p:cNvPr>
          <p:cNvSpPr txBox="1"/>
          <p:nvPr/>
        </p:nvSpPr>
        <p:spPr>
          <a:xfrm>
            <a:off x="4705091" y="6086852"/>
            <a:ext cx="19266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i="1" u="none" strike="noStrike" baseline="0" dirty="0">
                <a:solidFill>
                  <a:schemeClr val="bg1"/>
                </a:solidFill>
                <a:latin typeface="NimbusRomNo9L-Regu"/>
              </a:rPr>
              <a:t>Figure 2.3 - Messaging</a:t>
            </a:r>
            <a:endParaRPr lang="en-AU" sz="1400" i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E1CD08-6E47-FD16-C708-8B0559C42A43}"/>
              </a:ext>
            </a:extLst>
          </p:cNvPr>
          <p:cNvSpPr txBox="1"/>
          <p:nvPr/>
        </p:nvSpPr>
        <p:spPr>
          <a:xfrm>
            <a:off x="6907172" y="6096708"/>
            <a:ext cx="19266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i="1" u="none" strike="noStrike" baseline="0" dirty="0">
                <a:solidFill>
                  <a:schemeClr val="bg1"/>
                </a:solidFill>
                <a:latin typeface="NimbusRomNo9L-Regu"/>
              </a:rPr>
              <a:t>Figure 2.4 - Journal</a:t>
            </a:r>
            <a:endParaRPr lang="en-AU" sz="1400" i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08C297-93E5-9B79-9D69-2668CD953C83}"/>
              </a:ext>
            </a:extLst>
          </p:cNvPr>
          <p:cNvSpPr txBox="1"/>
          <p:nvPr/>
        </p:nvSpPr>
        <p:spPr>
          <a:xfrm>
            <a:off x="9053449" y="6100434"/>
            <a:ext cx="19266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i="1" u="none" strike="noStrike" baseline="0" dirty="0">
                <a:solidFill>
                  <a:schemeClr val="bg1"/>
                </a:solidFill>
                <a:latin typeface="NimbusRomNo9L-Regu"/>
              </a:rPr>
              <a:t>Figure 2.5 - Admin</a:t>
            </a:r>
            <a:endParaRPr lang="en-AU" sz="1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087411"/>
      </p:ext>
    </p:extLst>
  </p:cSld>
  <p:clrMapOvr>
    <a:masterClrMapping/>
  </p:clrMapOvr>
</p:sld>
</file>

<file path=ppt/theme/theme1.xml><?xml version="1.0" encoding="utf-8"?>
<a:theme xmlns:a="http://schemas.openxmlformats.org/drawingml/2006/main" name="2_Dark">
  <a:themeElements>
    <a:clrScheme name="Research Foundation">
      <a:dk1>
        <a:srgbClr val="112333"/>
      </a:dk1>
      <a:lt1>
        <a:srgbClr val="F4F2F2"/>
      </a:lt1>
      <a:dk2>
        <a:srgbClr val="112333"/>
      </a:dk2>
      <a:lt2>
        <a:srgbClr val="F4F2F2"/>
      </a:lt2>
      <a:accent1>
        <a:srgbClr val="00A89A"/>
      </a:accent1>
      <a:accent2>
        <a:srgbClr val="0086B2"/>
      </a:accent2>
      <a:accent3>
        <a:srgbClr val="7E8C91"/>
      </a:accent3>
      <a:accent4>
        <a:srgbClr val="007E73"/>
      </a:accent4>
      <a:accent5>
        <a:srgbClr val="F0ECEC"/>
      </a:accent5>
      <a:accent6>
        <a:srgbClr val="006585"/>
      </a:accent6>
      <a:hlink>
        <a:srgbClr val="006585"/>
      </a:hlink>
      <a:folHlink>
        <a:srgbClr val="006057"/>
      </a:folHlink>
    </a:clrScheme>
    <a:fontScheme name="Sharp Grotesk">
      <a:majorFont>
        <a:latin typeface="Sharp Grotesk Medium 20"/>
        <a:ea typeface=""/>
        <a:cs typeface=""/>
      </a:majorFont>
      <a:minorFont>
        <a:latin typeface="Sharp Grotesk Light 20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Mixed">
  <a:themeElements>
    <a:clrScheme name="Research Foundation">
      <a:dk1>
        <a:srgbClr val="112333"/>
      </a:dk1>
      <a:lt1>
        <a:srgbClr val="F4F2F2"/>
      </a:lt1>
      <a:dk2>
        <a:srgbClr val="112333"/>
      </a:dk2>
      <a:lt2>
        <a:srgbClr val="F4F2F2"/>
      </a:lt2>
      <a:accent1>
        <a:srgbClr val="00A89A"/>
      </a:accent1>
      <a:accent2>
        <a:srgbClr val="0086B2"/>
      </a:accent2>
      <a:accent3>
        <a:srgbClr val="7E8C91"/>
      </a:accent3>
      <a:accent4>
        <a:srgbClr val="007E73"/>
      </a:accent4>
      <a:accent5>
        <a:srgbClr val="F0ECEC"/>
      </a:accent5>
      <a:accent6>
        <a:srgbClr val="006585"/>
      </a:accent6>
      <a:hlink>
        <a:srgbClr val="006585"/>
      </a:hlink>
      <a:folHlink>
        <a:srgbClr val="006057"/>
      </a:folHlink>
    </a:clrScheme>
    <a:fontScheme name="Sharp Grotesk">
      <a:majorFont>
        <a:latin typeface="Sharp Grotesk Medium 20"/>
        <a:ea typeface=""/>
        <a:cs typeface=""/>
      </a:majorFont>
      <a:minorFont>
        <a:latin typeface="Sharp Grotesk Light 20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e2355c8-beda-431f-bb7e-2c43dd65d216">
      <Terms xmlns="http://schemas.microsoft.com/office/infopath/2007/PartnerControls"/>
    </lcf76f155ced4ddcb4097134ff3c332f>
    <TaxCatchAll xmlns="446793d2-603f-49ff-be7c-f5633527a2be" xsi:nil="true"/>
    <SharedWithUsers xmlns="446793d2-603f-49ff-be7c-f5633527a2be">
      <UserInfo>
        <DisplayName>Emily Milosev</DisplayName>
        <AccountId>14</AccountId>
        <AccountType/>
      </UserInfo>
      <UserInfo>
        <DisplayName>Taylor Hood</DisplayName>
        <AccountId>24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7EA602A3C7DA4B81B67DD7C3AD7C80" ma:contentTypeVersion="15" ma:contentTypeDescription="Create a new document." ma:contentTypeScope="" ma:versionID="8880d4d01dd74179926de8e4055df4df">
  <xsd:schema xmlns:xsd="http://www.w3.org/2001/XMLSchema" xmlns:xs="http://www.w3.org/2001/XMLSchema" xmlns:p="http://schemas.microsoft.com/office/2006/metadata/properties" xmlns:ns2="fe2355c8-beda-431f-bb7e-2c43dd65d216" xmlns:ns3="446793d2-603f-49ff-be7c-f5633527a2be" targetNamespace="http://schemas.microsoft.com/office/2006/metadata/properties" ma:root="true" ma:fieldsID="ca743572b04dbd1a1dacf5b40bdcdae2" ns2:_="" ns3:_="">
    <xsd:import namespace="fe2355c8-beda-431f-bb7e-2c43dd65d216"/>
    <xsd:import namespace="446793d2-603f-49ff-be7c-f5633527a2b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SearchPropertie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2355c8-beda-431f-bb7e-2c43dd65d2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dda1071c-9b88-49b3-b21c-bedc2e8ec31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6793d2-603f-49ff-be7c-f5633527a2be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7dc7a993-1f72-4b44-9c81-28b095e76d43}" ma:internalName="TaxCatchAll" ma:showField="CatchAllData" ma:web="446793d2-603f-49ff-be7c-f5633527a2b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29D439E-B815-40EF-8CB9-7705053D70BE}">
  <ds:schemaRefs>
    <ds:schemaRef ds:uri="2cebe456-3ad4-4cca-9055-907565c944eb"/>
    <ds:schemaRef ds:uri="446793d2-603f-49ff-be7c-f5633527a2be"/>
    <ds:schemaRef ds:uri="a4bcf8ed-cbfc-47ce-b994-d2ddaa43b3fb"/>
    <ds:schemaRef ds:uri="fe2355c8-beda-431f-bb7e-2c43dd65d216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F5676E6-AE54-4E6A-83D2-A79215F76D40}">
  <ds:schemaRefs>
    <ds:schemaRef ds:uri="446793d2-603f-49ff-be7c-f5633527a2be"/>
    <ds:schemaRef ds:uri="fe2355c8-beda-431f-bb7e-2c43dd65d21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7B4AA31-E9EF-4E6A-A969-6FB7FF99CD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16304</TotalTime>
  <Words>754</Words>
  <Application>Microsoft Office PowerPoint</Application>
  <PresentationFormat>Widescreen</PresentationFormat>
  <Paragraphs>151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NimbusRomNo9L-Regu</vt:lpstr>
      <vt:lpstr>Sharp Grotesk Light 20</vt:lpstr>
      <vt:lpstr>Sharp Grotesk Medium 20</vt:lpstr>
      <vt:lpstr>Wingdings</vt:lpstr>
      <vt:lpstr>2_Dark</vt:lpstr>
      <vt:lpstr>3_Mixed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Briefing</dc:title>
  <dc:creator>Emily Milosev</dc:creator>
  <cp:lastModifiedBy>James Ross</cp:lastModifiedBy>
  <cp:revision>59</cp:revision>
  <dcterms:created xsi:type="dcterms:W3CDTF">2024-04-23T03:00:44Z</dcterms:created>
  <dcterms:modified xsi:type="dcterms:W3CDTF">2025-06-08T12:42:52Z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0x010100C94B1DA684D49347B0605ECF56A1F8C3</vt:lpwstr>
  </property>
  <property fmtid="{D5CDD505-2E9C-101B-9397-08002B2CF9AE}" pid="3" name="MediaServiceImageTags">
    <vt:lpwstr/>
  </property>
</Properties>
</file>

<file path=docProps/thumbnail.jpeg>
</file>